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9" r:id="rId5"/>
    <p:sldId id="258" r:id="rId6"/>
    <p:sldId id="260" r:id="rId7"/>
    <p:sldId id="261" r:id="rId8"/>
    <p:sldId id="263" r:id="rId9"/>
    <p:sldId id="264" r:id="rId10"/>
    <p:sldId id="265" r:id="rId11"/>
    <p:sldId id="267" r:id="rId12"/>
    <p:sldId id="266" r:id="rId13"/>
    <p:sldId id="268" r:id="rId14"/>
    <p:sldId id="270" r:id="rId15"/>
    <p:sldId id="269" r:id="rId16"/>
    <p:sldId id="271" r:id="rId17"/>
    <p:sldId id="272" r:id="rId18"/>
    <p:sldId id="273" r:id="rId19"/>
    <p:sldId id="277" r:id="rId20"/>
    <p:sldId id="278" r:id="rId21"/>
    <p:sldId id="275" r:id="rId22"/>
    <p:sldId id="274" r:id="rId23"/>
    <p:sldId id="276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A8C"/>
    <a:srgbClr val="000000"/>
    <a:srgbClr val="95A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 showGuides="1">
      <p:cViewPr varScale="1">
        <p:scale>
          <a:sx n="112" d="100"/>
          <a:sy n="112" d="100"/>
        </p:scale>
        <p:origin x="8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5C09-973B-4192-A4E0-ED33DDDACA6C}" type="datetimeFigureOut">
              <a:rPr lang="pl-PL" smtClean="0"/>
              <a:t>08.10.2020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5DF0-CA9B-4D4C-BCC7-8DE8C52C526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45704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5C09-973B-4192-A4E0-ED33DDDACA6C}" type="datetimeFigureOut">
              <a:rPr lang="pl-PL" smtClean="0"/>
              <a:t>08.10.2020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5DF0-CA9B-4D4C-BCC7-8DE8C52C526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7578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5C09-973B-4192-A4E0-ED33DDDACA6C}" type="datetimeFigureOut">
              <a:rPr lang="pl-PL" smtClean="0"/>
              <a:t>08.10.2020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5DF0-CA9B-4D4C-BCC7-8DE8C52C526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321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5C09-973B-4192-A4E0-ED33DDDACA6C}" type="datetimeFigureOut">
              <a:rPr lang="pl-PL" smtClean="0"/>
              <a:t>08.10.2020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5DF0-CA9B-4D4C-BCC7-8DE8C52C526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5738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5C09-973B-4192-A4E0-ED33DDDACA6C}" type="datetimeFigureOut">
              <a:rPr lang="pl-PL" smtClean="0"/>
              <a:t>08.10.2020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5DF0-CA9B-4D4C-BCC7-8DE8C52C526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832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5C09-973B-4192-A4E0-ED33DDDACA6C}" type="datetimeFigureOut">
              <a:rPr lang="pl-PL" smtClean="0"/>
              <a:t>08.10.2020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5DF0-CA9B-4D4C-BCC7-8DE8C52C526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24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5C09-973B-4192-A4E0-ED33DDDACA6C}" type="datetimeFigureOut">
              <a:rPr lang="pl-PL" smtClean="0"/>
              <a:t>08.10.2020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5DF0-CA9B-4D4C-BCC7-8DE8C52C526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6524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5C09-973B-4192-A4E0-ED33DDDACA6C}" type="datetimeFigureOut">
              <a:rPr lang="pl-PL" smtClean="0"/>
              <a:t>08.10.2020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5DF0-CA9B-4D4C-BCC7-8DE8C52C526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2099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5C09-973B-4192-A4E0-ED33DDDACA6C}" type="datetimeFigureOut">
              <a:rPr lang="pl-PL" smtClean="0"/>
              <a:t>08.10.2020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5DF0-CA9B-4D4C-BCC7-8DE8C52C526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732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5C09-973B-4192-A4E0-ED33DDDACA6C}" type="datetimeFigureOut">
              <a:rPr lang="pl-PL" smtClean="0"/>
              <a:t>08.10.2020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5DF0-CA9B-4D4C-BCC7-8DE8C52C526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2571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5C09-973B-4192-A4E0-ED33DDDACA6C}" type="datetimeFigureOut">
              <a:rPr lang="pl-PL" smtClean="0"/>
              <a:t>08.10.2020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5DF0-CA9B-4D4C-BCC7-8DE8C52C526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923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15C09-973B-4192-A4E0-ED33DDDACA6C}" type="datetimeFigureOut">
              <a:rPr lang="pl-PL" smtClean="0"/>
              <a:t>08.10.2020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65DF0-CA9B-4D4C-BCC7-8DE8C52C526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996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jpeg"/><Relationship Id="rId4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9" y="0"/>
            <a:ext cx="8794451" cy="5862967"/>
          </a:xfrm>
          <a:prstGeom prst="rect">
            <a:avLst/>
          </a:prstGeom>
        </p:spPr>
      </p:pic>
      <p:sp>
        <p:nvSpPr>
          <p:cNvPr id="8" name="Elipsa 7"/>
          <p:cNvSpPr/>
          <p:nvPr/>
        </p:nvSpPr>
        <p:spPr>
          <a:xfrm>
            <a:off x="6731082" y="259307"/>
            <a:ext cx="5641893" cy="5372513"/>
          </a:xfrm>
          <a:prstGeom prst="ellipse">
            <a:avLst/>
          </a:prstGeom>
          <a:solidFill>
            <a:srgbClr val="245A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245A8C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868943" y="1737682"/>
            <a:ext cx="9144000" cy="2387600"/>
          </a:xfrm>
        </p:spPr>
        <p:txBody>
          <a:bodyPr>
            <a:noAutofit/>
          </a:bodyPr>
          <a:lstStyle/>
          <a:p>
            <a:r>
              <a:rPr lang="pl-PL" sz="8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O czym</a:t>
            </a:r>
            <a:br>
              <a:rPr lang="pl-PL" sz="8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pl-PL" sz="8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szumią</a:t>
            </a:r>
            <a:br>
              <a:rPr lang="pl-PL" sz="8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pl-PL" sz="8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lipy</a:t>
            </a:r>
          </a:p>
        </p:txBody>
      </p:sp>
      <p:sp>
        <p:nvSpPr>
          <p:cNvPr id="9" name="Prostokąt 8"/>
          <p:cNvSpPr/>
          <p:nvPr/>
        </p:nvSpPr>
        <p:spPr>
          <a:xfrm>
            <a:off x="-7639" y="5862916"/>
            <a:ext cx="12380614" cy="101284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1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631576" y="6264323"/>
            <a:ext cx="8928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latin typeface="Arial Black" panose="020B0A04020102020204" pitchFamily="34" charset="0"/>
              </a:rPr>
              <a:t>Lipiany  – miasto </a:t>
            </a:r>
            <a:r>
              <a:rPr lang="pl-PL" sz="3200">
                <a:latin typeface="Arial Black" panose="020B0A04020102020204" pitchFamily="34" charset="0"/>
              </a:rPr>
              <a:t>w którym </a:t>
            </a:r>
            <a:r>
              <a:rPr lang="pl-PL" sz="3200" dirty="0">
                <a:latin typeface="Arial Black" panose="020B0A04020102020204" pitchFamily="34" charset="0"/>
              </a:rPr>
              <a:t>mieszkasz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08" y="4297621"/>
            <a:ext cx="1180071" cy="122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32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0652475">
            <a:off x="309871" y="239286"/>
            <a:ext cx="3932237" cy="1600200"/>
          </a:xfrm>
        </p:spPr>
        <p:txBody>
          <a:bodyPr>
            <a:noAutofit/>
          </a:bodyPr>
          <a:lstStyle/>
          <a:p>
            <a:r>
              <a:rPr lang="pl-P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Zabytki miasta</a:t>
            </a:r>
            <a:endParaRPr lang="pl-PL" sz="60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552131" y="0"/>
            <a:ext cx="9639869" cy="3811588"/>
          </a:xfrm>
        </p:spPr>
        <p:txBody>
          <a:bodyPr>
            <a:noAutofit/>
          </a:bodyPr>
          <a:lstStyle/>
          <a:p>
            <a:r>
              <a:rPr lang="pl-PL" altLang="pl-PL" sz="2800" dirty="0"/>
              <a:t>Lipiany pamiętają czasy średniowiecza. To bardzo stare osiedle położone na przesmyku pomiędzy dwoma jeziorami połączonymi strugą.</a:t>
            </a:r>
          </a:p>
          <a:p>
            <a:r>
              <a:rPr lang="pl-PL" altLang="pl-PL" sz="2800" dirty="0"/>
              <a:t>Początki  Lipian sięgają IX wieku kiedy to na Półwyspie Storczyków powstał warowny gród pomorski.</a:t>
            </a:r>
          </a:p>
          <a:p>
            <a:r>
              <a:rPr lang="pl-PL" altLang="pl-PL" sz="2800" dirty="0"/>
              <a:t>Do dnia dzisiejszego zachowało się ponad 100 obiektów zabytkowych, przede wszystkim sam układ ulic przetrwał do naszych czasów od średniowiecza.</a:t>
            </a:r>
          </a:p>
        </p:txBody>
      </p:sp>
      <p:graphicFrame>
        <p:nvGraphicFramePr>
          <p:cNvPr id="6" name="Object 10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724783"/>
              </p:ext>
            </p:extLst>
          </p:nvPr>
        </p:nvGraphicFramePr>
        <p:xfrm>
          <a:off x="-13649" y="3429000"/>
          <a:ext cx="12126195" cy="3479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CorelDRAW" r:id="rId3" imgW="7534440" imgH="2624040" progId="CorelDRAW.Graphic.9">
                  <p:embed/>
                </p:oleObj>
              </mc:Choice>
              <mc:Fallback>
                <p:oleObj name="CorelDRAW" r:id="rId3" imgW="7534440" imgH="2624040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649" y="3429000"/>
                        <a:ext cx="12126195" cy="34799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9505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rostokąt z rogami ściętymi po przekątnej 3"/>
          <p:cNvSpPr/>
          <p:nvPr/>
        </p:nvSpPr>
        <p:spPr>
          <a:xfrm>
            <a:off x="8113059" y="219635"/>
            <a:ext cx="3541059" cy="6418729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96953" y="3062285"/>
            <a:ext cx="3049589" cy="2457265"/>
          </a:xfrm>
        </p:spPr>
        <p:txBody>
          <a:bodyPr>
            <a:noAutofit/>
          </a:bodyPr>
          <a:lstStyle/>
          <a:p>
            <a:r>
              <a:rPr lang="pl-PL" altLang="pl-PL" sz="4000" b="1" dirty="0">
                <a:solidFill>
                  <a:schemeClr val="bg1"/>
                </a:solidFill>
              </a:rPr>
              <a:t>Na rynku wznosi się klasycystyczny ratusz </a:t>
            </a:r>
            <a:br>
              <a:rPr lang="pl-PL" altLang="pl-PL" sz="4000" b="1" dirty="0">
                <a:solidFill>
                  <a:schemeClr val="bg1"/>
                </a:solidFill>
              </a:rPr>
            </a:br>
            <a:r>
              <a:rPr lang="pl-PL" altLang="pl-PL" sz="4000" b="1" dirty="0">
                <a:solidFill>
                  <a:schemeClr val="bg1"/>
                </a:solidFill>
              </a:rPr>
              <a:t>z XVIII wieku</a:t>
            </a:r>
            <a:br>
              <a:rPr lang="pl-PL" altLang="pl-PL" sz="4800" b="1" dirty="0">
                <a:solidFill>
                  <a:srgbClr val="FFCC00"/>
                </a:solidFill>
              </a:rPr>
            </a:br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val="912921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857870" y="896653"/>
            <a:ext cx="6172200" cy="48736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altLang="pl-PL" sz="4000" dirty="0">
                <a:solidFill>
                  <a:schemeClr val="bg1"/>
                </a:solidFill>
              </a:rPr>
              <a:t>W szczytowej ścianie  północnej ratusza </a:t>
            </a:r>
            <a:r>
              <a:rPr lang="pl-PL" sz="4000" dirty="0">
                <a:solidFill>
                  <a:schemeClr val="bg1"/>
                </a:solidFill>
              </a:rPr>
              <a:t>znajduje się studzienka </a:t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>z płaskorzeźbą pochodząca z XX wieku, przedstawiająca rajców weselejących się przy piciu lipiańskiego piwa.</a:t>
            </a:r>
          </a:p>
          <a:p>
            <a:pPr marL="0" indent="0">
              <a:buNone/>
            </a:pPr>
            <a:endParaRPr lang="pl-PL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altLang="pl-PL" sz="4000" dirty="0">
                <a:solidFill>
                  <a:schemeClr val="bg1"/>
                </a:solidFill>
              </a:rPr>
              <a:t>Miasto słynęło niegdyś </a:t>
            </a:r>
            <a:br>
              <a:rPr lang="pl-PL" altLang="pl-PL" sz="4000" dirty="0">
                <a:solidFill>
                  <a:schemeClr val="bg1"/>
                </a:solidFill>
              </a:rPr>
            </a:br>
            <a:r>
              <a:rPr lang="pl-PL" altLang="pl-PL" sz="4000" dirty="0">
                <a:solidFill>
                  <a:schemeClr val="bg1"/>
                </a:solidFill>
              </a:rPr>
              <a:t>z produkcji piwa </a:t>
            </a:r>
            <a:br>
              <a:rPr lang="pl-PL" altLang="pl-PL" sz="4000" dirty="0">
                <a:solidFill>
                  <a:schemeClr val="bg1"/>
                </a:solidFill>
              </a:rPr>
            </a:br>
            <a:r>
              <a:rPr lang="pl-PL" altLang="pl-PL" sz="4000" dirty="0">
                <a:solidFill>
                  <a:schemeClr val="bg1"/>
                </a:solidFill>
              </a:rPr>
              <a:t>o nazwie „Zaczynaj”</a:t>
            </a:r>
          </a:p>
          <a:p>
            <a:pPr marL="0" indent="0">
              <a:buNone/>
            </a:pPr>
            <a:endParaRPr lang="pl-PL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44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05" y="293427"/>
            <a:ext cx="5018082" cy="627114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319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67577" y="187656"/>
            <a:ext cx="11456845" cy="1719618"/>
          </a:xfrm>
        </p:spPr>
        <p:txBody>
          <a:bodyPr>
            <a:normAutofit/>
          </a:bodyPr>
          <a:lstStyle/>
          <a:p>
            <a:r>
              <a:rPr lang="pl-PL" altLang="pl-PL" sz="4000" dirty="0">
                <a:solidFill>
                  <a:schemeClr val="bg1"/>
                </a:solidFill>
              </a:rPr>
              <a:t>Na Wzgórzu </a:t>
            </a:r>
            <a:r>
              <a:rPr lang="pl-PL" altLang="pl-PL" sz="4000" dirty="0" err="1">
                <a:solidFill>
                  <a:schemeClr val="bg1"/>
                </a:solidFill>
              </a:rPr>
              <a:t>Chramowym</a:t>
            </a:r>
            <a:r>
              <a:rPr lang="pl-PL" altLang="pl-PL" sz="4000" dirty="0">
                <a:solidFill>
                  <a:schemeClr val="bg1"/>
                </a:solidFill>
              </a:rPr>
              <a:t> wznosi się Kościół parafialny pod wezwaniem NMP z początków </a:t>
            </a:r>
            <a:r>
              <a:rPr lang="pl-PL" altLang="pl-PL" sz="4000" dirty="0" err="1">
                <a:solidFill>
                  <a:schemeClr val="bg1"/>
                </a:solidFill>
              </a:rPr>
              <a:t>XIIIw</a:t>
            </a:r>
            <a:r>
              <a:rPr lang="pl-PL" altLang="pl-PL" sz="4000" dirty="0">
                <a:solidFill>
                  <a:schemeClr val="bg1"/>
                </a:solidFill>
              </a:rPr>
              <a:t>.</a:t>
            </a:r>
          </a:p>
          <a:p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22" y="1410482"/>
            <a:ext cx="8519817" cy="531786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66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28648"/>
            <a:ext cx="2123364" cy="566718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Pożar kościoła w 1911 roku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09" y="98946"/>
            <a:ext cx="10222491" cy="66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53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0"/>
          <a:stretch/>
        </p:blipFill>
        <p:spPr>
          <a:xfrm>
            <a:off x="0" y="-20472"/>
            <a:ext cx="10668000" cy="6878472"/>
          </a:xfrm>
          <a:prstGeom prst="rect">
            <a:avLst/>
          </a:prstGeom>
        </p:spPr>
      </p:pic>
      <p:sp>
        <p:nvSpPr>
          <p:cNvPr id="6" name="Prostokąt ze ściętym rogiem 5"/>
          <p:cNvSpPr/>
          <p:nvPr/>
        </p:nvSpPr>
        <p:spPr>
          <a:xfrm>
            <a:off x="8065827" y="122830"/>
            <a:ext cx="4126173" cy="4116506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19071" y="2639136"/>
            <a:ext cx="3932237" cy="1600200"/>
          </a:xfrm>
        </p:spPr>
        <p:txBody>
          <a:bodyPr>
            <a:noAutofit/>
          </a:bodyPr>
          <a:lstStyle/>
          <a:p>
            <a:r>
              <a:rPr lang="pl-PL" sz="6000" dirty="0"/>
              <a:t>Obecna bryła kościoła pochodzi </a:t>
            </a:r>
            <a:br>
              <a:rPr lang="pl-PL" sz="6000" dirty="0"/>
            </a:br>
            <a:r>
              <a:rPr lang="pl-PL" sz="6000" dirty="0"/>
              <a:t>z XIX wieku</a:t>
            </a:r>
          </a:p>
        </p:txBody>
      </p:sp>
    </p:spTree>
    <p:extLst>
      <p:ext uri="{BB962C8B-B14F-4D97-AF65-F5344CB8AC3E}">
        <p14:creationId xmlns:p14="http://schemas.microsoft.com/office/powerpoint/2010/main" val="1248820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28" y="0"/>
            <a:ext cx="7883951" cy="10511934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-1826313" y="0"/>
            <a:ext cx="8038532" cy="6850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60440" y="4280403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pl-PL" altLang="pl-PL" b="1" dirty="0"/>
              <a:t>Dąb Pokoju – na rynku </a:t>
            </a:r>
            <a:br>
              <a:rPr lang="pl-PL" altLang="pl-PL" b="1" dirty="0"/>
            </a:br>
            <a:r>
              <a:rPr lang="pl-PL" altLang="pl-PL" b="1" dirty="0"/>
              <a:t>w środku miasteczka rośnie dąb – pomnik przyrody. Dnia 18 stycznia 1816 r. mieszkańcy Lipian zasadzili dziesięcioletni dąb. Uczcili drugi pokój paryski (25 listopada 1815r.) i zwycięstwo nad Napoleonem I.</a:t>
            </a:r>
            <a:br>
              <a:rPr lang="pl-PL" alt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40931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554136"/>
              </p:ext>
            </p:extLst>
          </p:nvPr>
        </p:nvGraphicFramePr>
        <p:xfrm>
          <a:off x="7185897" y="0"/>
          <a:ext cx="4664909" cy="7208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CorelDRAW" r:id="rId3" imgW="2733840" imgH="4224240" progId="CorelDRAW.Graphic.9">
                  <p:embed/>
                </p:oleObj>
              </mc:Choice>
              <mc:Fallback>
                <p:oleObj name="CorelDRAW" r:id="rId3" imgW="2733840" imgH="4224240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5897" y="0"/>
                        <a:ext cx="4664909" cy="7208665"/>
                      </a:xfrm>
                      <a:prstGeom prst="rect">
                        <a:avLst/>
                      </a:prstGeom>
                      <a:noFill/>
                      <a:ln w="76200" cmpd="tri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18569" y="5608465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pl-PL" altLang="pl-PL" sz="4400" b="1" dirty="0">
                <a:solidFill>
                  <a:schemeClr val="bg1"/>
                </a:solidFill>
              </a:rPr>
              <a:t>Brama Pyrzycka </a:t>
            </a:r>
            <a:br>
              <a:rPr lang="pl-PL" altLang="pl-PL" sz="4400" b="1" dirty="0">
                <a:solidFill>
                  <a:schemeClr val="bg1"/>
                </a:solidFill>
              </a:rPr>
            </a:br>
            <a:r>
              <a:rPr lang="pl-PL" altLang="pl-PL" sz="4400" b="1" dirty="0">
                <a:solidFill>
                  <a:schemeClr val="bg1"/>
                </a:solidFill>
              </a:rPr>
              <a:t>z XIV w.</a:t>
            </a:r>
            <a:br>
              <a:rPr lang="pl-PL" altLang="pl-PL" dirty="0"/>
            </a:b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05343" y="2227795"/>
            <a:ext cx="9300498" cy="2512403"/>
          </a:xfrm>
        </p:spPr>
        <p:txBody>
          <a:bodyPr>
            <a:normAutofit fontScale="25000" lnSpcReduction="20000"/>
          </a:bodyPr>
          <a:lstStyle/>
          <a:p>
            <a:r>
              <a:rPr lang="pl-PL" altLang="pl-PL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Dwie </a:t>
            </a:r>
          </a:p>
          <a:p>
            <a:r>
              <a:rPr lang="pl-PL" altLang="pl-PL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Gotyckie</a:t>
            </a:r>
          </a:p>
          <a:p>
            <a:r>
              <a:rPr lang="pl-PL" altLang="pl-PL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Bramy </a:t>
            </a:r>
          </a:p>
          <a:p>
            <a:r>
              <a:rPr lang="pl-PL" altLang="pl-PL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broniące </a:t>
            </a:r>
          </a:p>
          <a:p>
            <a:r>
              <a:rPr lang="pl-PL" altLang="pl-PL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pierwotnie</a:t>
            </a:r>
          </a:p>
          <a:p>
            <a:r>
              <a:rPr lang="pl-PL" altLang="pl-PL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dostępu </a:t>
            </a:r>
          </a:p>
          <a:p>
            <a:r>
              <a:rPr lang="pl-PL" altLang="pl-PL" sz="1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miasta</a:t>
            </a:r>
          </a:p>
          <a:p>
            <a:endParaRPr lang="pl-PL" dirty="0"/>
          </a:p>
        </p:txBody>
      </p:sp>
      <p:pic>
        <p:nvPicPr>
          <p:cNvPr id="6" name="Picture 6" descr="E:\SZKOLA\baszta Myliborsk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14"/>
          <a:stretch/>
        </p:blipFill>
        <p:spPr bwMode="auto">
          <a:xfrm>
            <a:off x="2525287" y="-54997"/>
            <a:ext cx="4301335" cy="6967994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2525287" y="5608465"/>
            <a:ext cx="48376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4000" b="1" dirty="0">
                <a:solidFill>
                  <a:schemeClr val="bg1"/>
                </a:solidFill>
              </a:rPr>
              <a:t>Brama Myśliborska </a:t>
            </a:r>
          </a:p>
          <a:p>
            <a:r>
              <a:rPr lang="pl-PL" altLang="pl-PL" sz="4000" b="1" dirty="0">
                <a:solidFill>
                  <a:schemeClr val="bg1"/>
                </a:solidFill>
              </a:rPr>
              <a:t>z XIV w.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544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57399" y="842748"/>
            <a:ext cx="3932237" cy="4311957"/>
          </a:xfrm>
        </p:spPr>
        <p:txBody>
          <a:bodyPr>
            <a:normAutofit fontScale="62500" lnSpcReduction="20000"/>
          </a:bodyPr>
          <a:lstStyle/>
          <a:p>
            <a:endParaRPr lang="pl-PL" sz="3600" dirty="0">
              <a:solidFill>
                <a:schemeClr val="bg1"/>
              </a:solidFill>
            </a:endParaRPr>
          </a:p>
          <a:p>
            <a:pPr>
              <a:lnSpc>
                <a:spcPct val="170000"/>
              </a:lnSpc>
            </a:pPr>
            <a:r>
              <a:rPr lang="pl-PL" sz="3600" dirty="0">
                <a:solidFill>
                  <a:schemeClr val="bg1"/>
                </a:solidFill>
              </a:rPr>
              <a:t>Konstrukcje domów mieszczańskich, której przykładem jest Miejsko Gminna Biblioteka Publiczna im. Agnieszki Osieckiej noszą nazwę z</a:t>
            </a:r>
            <a:r>
              <a:rPr lang="pl-PL" sz="3600" i="1" dirty="0">
                <a:solidFill>
                  <a:schemeClr val="bg1"/>
                </a:solidFill>
              </a:rPr>
              <a:t>abudowa ryglowa (szachulcowa).</a:t>
            </a:r>
            <a:endParaRPr lang="pl-PL" sz="36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257" y="0"/>
            <a:ext cx="10088828" cy="6851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072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2" y="555812"/>
            <a:ext cx="7877442" cy="547743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a 1"/>
          <p:cNvSpPr/>
          <p:nvPr/>
        </p:nvSpPr>
        <p:spPr>
          <a:xfrm>
            <a:off x="-1810872" y="412376"/>
            <a:ext cx="6418730" cy="6033247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564776" y="3125789"/>
            <a:ext cx="3932237" cy="1600200"/>
          </a:xfrm>
        </p:spPr>
        <p:txBody>
          <a:bodyPr>
            <a:no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zdjęciu budynek </a:t>
            </a:r>
            <a:br>
              <a:rPr lang="pl-P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którym znajdowało się lipiańskie kino „Wiedza”</a:t>
            </a:r>
          </a:p>
        </p:txBody>
      </p:sp>
    </p:spTree>
    <p:extLst>
      <p:ext uri="{BB962C8B-B14F-4D97-AF65-F5344CB8AC3E}">
        <p14:creationId xmlns:p14="http://schemas.microsoft.com/office/powerpoint/2010/main" val="1478010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7618412" cy="1600200"/>
          </a:xfrm>
        </p:spPr>
        <p:txBody>
          <a:bodyPr>
            <a:noAutofit/>
          </a:bodyPr>
          <a:lstStyle/>
          <a:p>
            <a:r>
              <a:rPr lang="pl-PL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Informacje </a:t>
            </a:r>
            <a:br>
              <a:rPr lang="pl-PL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pl-PL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o mieście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2671" y="2439444"/>
            <a:ext cx="7618412" cy="3411538"/>
          </a:xfrm>
        </p:spPr>
        <p:txBody>
          <a:bodyPr>
            <a:norm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Położenie geograficzne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Zabytki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Życie kulturalne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Legendy lipiańskie</a:t>
            </a:r>
          </a:p>
          <a:p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upa 13"/>
          <p:cNvGrpSpPr/>
          <p:nvPr/>
        </p:nvGrpSpPr>
        <p:grpSpPr>
          <a:xfrm>
            <a:off x="6860716" y="-136477"/>
            <a:ext cx="8711821" cy="7424382"/>
            <a:chOff x="6860716" y="-136477"/>
            <a:chExt cx="8711821" cy="7424382"/>
          </a:xfrm>
          <a:effectLst>
            <a:outerShdw blurRad="50800" dir="5400000" sx="1000" sy="1000" algn="ctr" rotWithShape="0">
              <a:srgbClr val="000000"/>
            </a:outerShdw>
          </a:effectLst>
        </p:grpSpPr>
        <p:sp>
          <p:nvSpPr>
            <p:cNvPr id="13" name="Elipsa 12"/>
            <p:cNvSpPr/>
            <p:nvPr/>
          </p:nvSpPr>
          <p:spPr>
            <a:xfrm>
              <a:off x="6860716" y="-136477"/>
              <a:ext cx="8711821" cy="74243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8014" y="251362"/>
              <a:ext cx="1657226" cy="172185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9" name="Picture 5" descr="http://www.wfos.szczecin.pl/efekty/pyrzycki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2485" y="1604730"/>
              <a:ext cx="5121275" cy="485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Elipsa 10"/>
            <p:cNvSpPr/>
            <p:nvPr/>
          </p:nvSpPr>
          <p:spPr>
            <a:xfrm>
              <a:off x="8842896" y="5015056"/>
              <a:ext cx="2129051" cy="167185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9294125" y="5472752"/>
              <a:ext cx="19225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4400" b="1" dirty="0">
                  <a:solidFill>
                    <a:srgbClr val="FF0000"/>
                  </a:solidFill>
                </a:rPr>
                <a:t>Lipiany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145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6000" b="1" dirty="0">
                <a:solidFill>
                  <a:schemeClr val="bg1"/>
                </a:solidFill>
              </a:rPr>
              <a:t>Miasta Partnerskie 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4662" y="2057400"/>
            <a:ext cx="5167900" cy="3811588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pl-PL" altLang="pl-PL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Lipiany  utrzymują z innymi </a:t>
            </a:r>
            <a:r>
              <a:rPr lang="pl-PL" altLang="pl-PL"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miastami </a:t>
            </a:r>
          </a:p>
          <a:p>
            <a:pPr>
              <a:lnSpc>
                <a:spcPct val="170000"/>
              </a:lnSpc>
            </a:pPr>
            <a:r>
              <a:rPr lang="pl-PL" altLang="pl-PL"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pl-PL" altLang="pl-PL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Francji (</a:t>
            </a:r>
            <a:r>
              <a:rPr lang="pl-PL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Sait</a:t>
            </a:r>
            <a:r>
              <a:rPr lang="pl-PL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Genest</a:t>
            </a:r>
            <a:r>
              <a:rPr lang="pl-PL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d'Ambiere</a:t>
            </a:r>
            <a:r>
              <a:rPr lang="pl-PL" altLang="pl-PL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170000"/>
              </a:lnSpc>
            </a:pPr>
            <a:r>
              <a:rPr lang="pl-PL" altLang="pl-PL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Niemiec (</a:t>
            </a:r>
            <a:r>
              <a:rPr lang="pl-PL" altLang="pl-PL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Wietzebdorf</a:t>
            </a:r>
            <a:r>
              <a:rPr lang="pl-PL" altLang="pl-PL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pl-PL" altLang="pl-PL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wzajemne przyjazne stosunki </a:t>
            </a:r>
            <a:br>
              <a:rPr lang="pl-PL" altLang="pl-PL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umacniają swoje partnerstwo w celu zacieśnienia kulturalnych gminnych i ogólnoludzkich związków</a:t>
            </a:r>
          </a:p>
          <a:p>
            <a:endParaRPr lang="pl-PL" dirty="0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254480"/>
              </p:ext>
            </p:extLst>
          </p:nvPr>
        </p:nvGraphicFramePr>
        <p:xfrm>
          <a:off x="5464078" y="0"/>
          <a:ext cx="3486150" cy="685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name="Obraz - mapa bitowa" r:id="rId3" imgW="3486637" imgH="6849431" progId="Pbraz Paint.">
                  <p:embed/>
                </p:oleObj>
              </mc:Choice>
              <mc:Fallback>
                <p:oleObj name="Obraz - mapa bitowa" r:id="rId3" imgW="3486637" imgH="6849431" progId="Pbraz Paint.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4078" y="0"/>
                        <a:ext cx="3486150" cy="685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2407710"/>
              </p:ext>
            </p:extLst>
          </p:nvPr>
        </p:nvGraphicFramePr>
        <p:xfrm>
          <a:off x="8945563" y="-10168"/>
          <a:ext cx="324643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Obraz - mapa bitowa" r:id="rId5" imgW="3390476" imgH="6830378" progId="Pbraz Paint.">
                  <p:embed/>
                </p:oleObj>
              </mc:Choice>
              <mc:Fallback>
                <p:oleObj name="Obraz - mapa bitowa" r:id="rId5" imgW="3390476" imgH="6830378" progId="Pbraz Paint.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5563" y="-10168"/>
                        <a:ext cx="324643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336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070" y="2983732"/>
            <a:ext cx="3932237" cy="160020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bg1"/>
                </a:solidFill>
              </a:rPr>
              <a:t>Ogólnopolski Przegląd</a:t>
            </a:r>
            <a:br>
              <a:rPr lang="pl-PL" sz="4000" b="1" dirty="0">
                <a:solidFill>
                  <a:schemeClr val="bg1"/>
                </a:solidFill>
              </a:rPr>
            </a:br>
            <a:r>
              <a:rPr lang="pl-PL" sz="4000" b="1" dirty="0">
                <a:solidFill>
                  <a:schemeClr val="bg1"/>
                </a:solidFill>
              </a:rPr>
              <a:t>Zespołów Folklorystycznych odbywał się</a:t>
            </a:r>
            <a:br>
              <a:rPr lang="pl-PL" sz="4000" b="1" dirty="0">
                <a:solidFill>
                  <a:schemeClr val="bg1"/>
                </a:solidFill>
              </a:rPr>
            </a:br>
            <a:r>
              <a:rPr lang="pl-PL" sz="4000" b="1" dirty="0">
                <a:solidFill>
                  <a:schemeClr val="bg1"/>
                </a:solidFill>
              </a:rPr>
              <a:t> w Lipianach </a:t>
            </a:r>
            <a:br>
              <a:rPr lang="pl-PL" sz="4000" b="1" dirty="0">
                <a:solidFill>
                  <a:schemeClr val="bg1"/>
                </a:solidFill>
              </a:rPr>
            </a:br>
            <a:r>
              <a:rPr lang="pl-PL" sz="4000" b="1" dirty="0">
                <a:solidFill>
                  <a:schemeClr val="bg1"/>
                </a:solidFill>
              </a:rPr>
              <a:t>od 1985 r.</a:t>
            </a:r>
          </a:p>
        </p:txBody>
      </p:sp>
      <p:pic>
        <p:nvPicPr>
          <p:cNvPr id="5" name="Picture 9" descr="E:\SZKOLA\ludowe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8" r="13218"/>
          <a:stretch>
            <a:fillRect/>
          </a:stretch>
        </p:blipFill>
        <p:spPr bwMode="auto">
          <a:xfrm>
            <a:off x="3799807" y="87330"/>
            <a:ext cx="8464112" cy="668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13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53" b="83268"/>
          <a:stretch/>
        </p:blipFill>
        <p:spPr>
          <a:xfrm>
            <a:off x="3845859" y="783207"/>
            <a:ext cx="8346141" cy="5146529"/>
          </a:xfrm>
          <a:prstGeom prst="rect">
            <a:avLst/>
          </a:prstGeom>
        </p:spPr>
      </p:pic>
      <p:sp>
        <p:nvSpPr>
          <p:cNvPr id="5" name="Prostokąt ze ściętym rogiem 4"/>
          <p:cNvSpPr/>
          <p:nvPr/>
        </p:nvSpPr>
        <p:spPr>
          <a:xfrm>
            <a:off x="204228" y="221843"/>
            <a:ext cx="4313094" cy="5972635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245A8C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4656" y="4032914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Budynek szkolny powstał na początku XX wieku. Zbudowano go w stylu barokowo – klasycystycznym.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Na półkoliście zakończonym dawnym wejściu do wewnątrz umieszczony jest herb miasta i płaskorzeźba przedstawiająca dzieci idące do szkoły</a:t>
            </a:r>
          </a:p>
        </p:txBody>
      </p:sp>
    </p:spTree>
    <p:extLst>
      <p:ext uri="{BB962C8B-B14F-4D97-AF65-F5344CB8AC3E}">
        <p14:creationId xmlns:p14="http://schemas.microsoft.com/office/powerpoint/2010/main" val="2140321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17" y="2503698"/>
            <a:ext cx="4010772" cy="4010772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400" y="4572000"/>
            <a:ext cx="5100918" cy="1942470"/>
          </a:xfrm>
        </p:spPr>
        <p:txBody>
          <a:bodyPr>
            <a:noAutofit/>
          </a:bodyPr>
          <a:lstStyle/>
          <a:p>
            <a:r>
              <a:rPr lang="pl-PL" sz="3600" b="1" i="1" dirty="0">
                <a:solidFill>
                  <a:schemeClr val="bg1"/>
                </a:solidFill>
              </a:rPr>
              <a:t>Szkolne Koło PTTK  od 2001 roku organizuje rajdy sobótkowe, w których uczestniczą uczniowie i nauczyciele ze szkół naszego powiatu. Celem tych spotkań jest kultywowanie obrzędów związanych z tradycją Nocy Świętojańskiej oraz integracja dzieci i młodzieży z powiatu pyrzyckiego.</a:t>
            </a:r>
            <a:endParaRPr lang="pl-PL" sz="3600" b="1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887" y="0"/>
            <a:ext cx="4789113" cy="478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18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50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530885" y="318500"/>
            <a:ext cx="8520702" cy="6382818"/>
          </a:xfrm>
          <a:prstGeom prst="rect">
            <a:avLst/>
          </a:prstGeom>
          <a:ln/>
        </p:spPr>
      </p:pic>
      <p:sp>
        <p:nvSpPr>
          <p:cNvPr id="6" name="Elipsa 5"/>
          <p:cNvSpPr/>
          <p:nvPr/>
        </p:nvSpPr>
        <p:spPr>
          <a:xfrm>
            <a:off x="-1510743" y="318500"/>
            <a:ext cx="6418730" cy="603324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7880" y="2844657"/>
            <a:ext cx="3932237" cy="1600200"/>
          </a:xfrm>
        </p:spPr>
        <p:txBody>
          <a:bodyPr>
            <a:noAutofit/>
          </a:bodyPr>
          <a:lstStyle/>
          <a:p>
            <a:r>
              <a:rPr lang="pl-PL" sz="5400" b="1" dirty="0">
                <a:solidFill>
                  <a:srgbClr val="245A8C"/>
                </a:solidFill>
              </a:rPr>
              <a:t>Z kart historii lipiańskiej </a:t>
            </a:r>
            <a:br>
              <a:rPr lang="pl-PL" sz="5400" b="1" dirty="0">
                <a:solidFill>
                  <a:srgbClr val="245A8C"/>
                </a:solidFill>
              </a:rPr>
            </a:br>
            <a:r>
              <a:rPr lang="pl-PL" sz="5400" b="1" dirty="0">
                <a:solidFill>
                  <a:srgbClr val="245A8C"/>
                </a:solidFill>
              </a:rPr>
              <a:t>szkoły</a:t>
            </a:r>
          </a:p>
        </p:txBody>
      </p:sp>
    </p:spTree>
    <p:extLst>
      <p:ext uri="{BB962C8B-B14F-4D97-AF65-F5344CB8AC3E}">
        <p14:creationId xmlns:p14="http://schemas.microsoft.com/office/powerpoint/2010/main" val="2755666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hemat blokowy: karta 4"/>
          <p:cNvSpPr/>
          <p:nvPr/>
        </p:nvSpPr>
        <p:spPr>
          <a:xfrm>
            <a:off x="0" y="0"/>
            <a:ext cx="3441843" cy="6858000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3237" y="401798"/>
            <a:ext cx="3128605" cy="516679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70000"/>
              </a:lnSpc>
            </a:pP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września 1945 roku podjęło naukę 209 uczniów</a:t>
            </a:r>
          </a:p>
          <a:p>
            <a:pPr>
              <a:lnSpc>
                <a:spcPct val="170000"/>
              </a:lnSpc>
            </a:pP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zajęcia odbywały się w czterech klasach 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665182" y="-194103"/>
            <a:ext cx="7800778" cy="820827"/>
          </a:xfrm>
        </p:spPr>
        <p:txBody>
          <a:bodyPr/>
          <a:lstStyle/>
          <a:p>
            <a:r>
              <a:rPr lang="pl-PL" dirty="0"/>
              <a:t> </a:t>
            </a:r>
            <a:endParaRPr lang="pl-PL" b="1" dirty="0"/>
          </a:p>
          <a:p>
            <a:pPr algn="ctr"/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KIEROWNICY I DYREKTORZY SZKOŁY W LATACH 1945-2020</a:t>
            </a:r>
          </a:p>
          <a:p>
            <a:pPr algn="ctr"/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575407" y="626724"/>
            <a:ext cx="843508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1945 – 1949  Konrad Gutowski		kierownik szkoły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1949 – 1950  Irena Brzozowska		kierownik szkoły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1550 – 1951  Michał Kamas		kierownik szkoły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1951 – 1953  Jan Czarnota		dyrektor SP i 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1953 – 1954  Roman Lisowski 		dyrektor SP i 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1954 – 1959  Tadeusz Łabędzki		dyrektor SP i 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1959 – 1967  Adam Sosnowski 		dyrektor SP i 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1967 – 1969  Antoni </a:t>
            </a:r>
            <a:r>
              <a:rPr lang="pl-PL" sz="2000" dirty="0" err="1"/>
              <a:t>Pielesiak</a:t>
            </a:r>
            <a:r>
              <a:rPr lang="pl-PL" sz="2000" dirty="0"/>
              <a:t>		dyrektor  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1965 – 1970  Jan Stolarczyk		kierownik 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1970 – 1973  Zbigniew </a:t>
            </a:r>
            <a:r>
              <a:rPr lang="pl-PL" sz="2000" dirty="0" err="1"/>
              <a:t>Herezo</a:t>
            </a:r>
            <a:r>
              <a:rPr lang="pl-PL" sz="2000" dirty="0"/>
              <a:t>		dyrektor 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1973               Bogdan </a:t>
            </a:r>
            <a:r>
              <a:rPr lang="pl-PL" sz="2000" dirty="0" err="1"/>
              <a:t>Krzyśko</a:t>
            </a:r>
            <a:r>
              <a:rPr lang="pl-PL" sz="2000" dirty="0"/>
              <a:t>		gminny dyrektor szkół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1973 – 1977 Stanisław </a:t>
            </a:r>
            <a:r>
              <a:rPr lang="pl-PL" sz="2000" dirty="0" err="1"/>
              <a:t>Chrobrowski</a:t>
            </a:r>
            <a:r>
              <a:rPr lang="pl-PL" sz="2000" dirty="0"/>
              <a:t>	gminny dyrektor szkół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1977 – 1981  Henryk Szeląg		gminny dyrektor szkół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1981 – 1984  Krystyn </a:t>
            </a:r>
            <a:r>
              <a:rPr lang="pl-PL" sz="2000" dirty="0" err="1"/>
              <a:t>Bruliński</a:t>
            </a:r>
            <a:r>
              <a:rPr lang="pl-PL" sz="2000" dirty="0"/>
              <a:t> 		gminny dyrektor szkół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1984 – 1993  Janina </a:t>
            </a:r>
            <a:r>
              <a:rPr lang="pl-PL" sz="2000" dirty="0" err="1"/>
              <a:t>Polaszczyk</a:t>
            </a:r>
            <a:r>
              <a:rPr lang="pl-PL" sz="2000" dirty="0"/>
              <a:t>		dyrektor SP i ZS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1993 – 1998  Walenty Siemaszko		dyrektor Zespołu Szkół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1999 – 2009  Ryszard Podgórski		dyrektor Zespołu Szkół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2009 -             Dorota </a:t>
            </a:r>
            <a:r>
              <a:rPr lang="pl-PL" sz="2000" dirty="0" err="1"/>
              <a:t>Chrobrowska</a:t>
            </a:r>
            <a:r>
              <a:rPr lang="pl-PL" sz="2000" dirty="0"/>
              <a:t>	dyrektor Zespołu Szkół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4791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image12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239565" y="0"/>
            <a:ext cx="9952436" cy="6858000"/>
          </a:xfrm>
          <a:prstGeom prst="rect">
            <a:avLst/>
          </a:prstGeom>
          <a:ln w="9525">
            <a:solidFill>
              <a:srgbClr val="000000"/>
            </a:solidFill>
            <a:prstDash val="solid"/>
          </a:ln>
        </p:spPr>
      </p:pic>
      <p:sp>
        <p:nvSpPr>
          <p:cNvPr id="7" name="Schemat blokowy: karta 6"/>
          <p:cNvSpPr/>
          <p:nvPr/>
        </p:nvSpPr>
        <p:spPr>
          <a:xfrm>
            <a:off x="0" y="0"/>
            <a:ext cx="2691829" cy="6858000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236306" y="1797978"/>
            <a:ext cx="2178121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Chór szkolny</a:t>
            </a:r>
          </a:p>
          <a:p>
            <a:pPr>
              <a:lnSpc>
                <a:spcPct val="150000"/>
              </a:lnSpc>
            </a:pPr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KONSONANS</a:t>
            </a:r>
          </a:p>
          <a:p>
            <a:pPr>
              <a:lnSpc>
                <a:spcPct val="150000"/>
              </a:lnSpc>
            </a:pPr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prowadzony był przez  panią Małgorzatę Alwin</a:t>
            </a:r>
          </a:p>
        </p:txBody>
      </p:sp>
    </p:spTree>
    <p:extLst>
      <p:ext uri="{BB962C8B-B14F-4D97-AF65-F5344CB8AC3E}">
        <p14:creationId xmlns:p14="http://schemas.microsoft.com/office/powerpoint/2010/main" val="1159431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323"/>
            <a:ext cx="4772025" cy="6849120"/>
          </a:xfrm>
          <a:prstGeom prst="rect">
            <a:avLst/>
          </a:prstGeom>
          <a:ln w="9525">
            <a:solidFill>
              <a:srgbClr val="000000"/>
            </a:solidFill>
            <a:prstDash val="solid"/>
          </a:ln>
        </p:spPr>
      </p:pic>
      <p:sp>
        <p:nvSpPr>
          <p:cNvPr id="9" name="Elipsa 8"/>
          <p:cNvSpPr/>
          <p:nvPr/>
        </p:nvSpPr>
        <p:spPr>
          <a:xfrm>
            <a:off x="4602823" y="-323"/>
            <a:ext cx="7880278" cy="741794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5856270" y="464138"/>
            <a:ext cx="592819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Dnia 1 czerwca 1976 roku odbyła się w szkole wielka uroczystość - nadanie szkole imienia Kornela Makuszyńskiego. </a:t>
            </a:r>
          </a:p>
          <a:p>
            <a:r>
              <a:rPr lang="pl-P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Odsłonięty został również pomnik Koziołka Matołka, wykonany przez nauczyciela plastyki pana Jerzego Szewczyka.</a:t>
            </a:r>
          </a:p>
        </p:txBody>
      </p:sp>
    </p:spTree>
    <p:extLst>
      <p:ext uri="{BB962C8B-B14F-4D97-AF65-F5344CB8AC3E}">
        <p14:creationId xmlns:p14="http://schemas.microsoft.com/office/powerpoint/2010/main" val="2240325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6773" y="-323636"/>
            <a:ext cx="10554252" cy="1600200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HYMN SZKOŁY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59596" y="2057400"/>
            <a:ext cx="11394040" cy="398380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Powstał hymn szkoły „My lipiańska młodzież", którego słowa i muzykę napisała i opracowała nauczycielka nauczania początkowego pani Elżbieta </a:t>
            </a:r>
            <a:r>
              <a:rPr lang="pl-PL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Cichacka</a:t>
            </a:r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60000"/>
              </a:lnSpc>
            </a:pPr>
            <a:endParaRPr lang="pl-P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Hymn ten, dla wszystkich szkół noszących imię Kornela Makuszyńskiego, jest hymnem </a:t>
            </a:r>
            <a:r>
              <a:rPr lang="pl-PL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Kornelowców</a:t>
            </a:r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Dokonano w nim niewielkiej zmiany, a mianowicie słowa „My lipiańska młodzież" zastąpiono słowami „My </a:t>
            </a:r>
            <a:r>
              <a:rPr lang="pl-PL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kornelowska</a:t>
            </a:r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młodzież". Śpiewany jest w każdej z tych szkół w chwilach podniosłych i uroczystych.</a:t>
            </a:r>
            <a:endParaRPr 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5938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044557" y="2024009"/>
            <a:ext cx="8414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solidFill>
                  <a:schemeClr val="bg1"/>
                </a:solidFill>
              </a:rPr>
              <a:t>Dziękuję za uwagę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8507002" y="6123398"/>
            <a:ext cx="378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Opracowanie: M. Tańska</a:t>
            </a:r>
          </a:p>
        </p:txBody>
      </p:sp>
    </p:spTree>
    <p:extLst>
      <p:ext uri="{BB962C8B-B14F-4D97-AF65-F5344CB8AC3E}">
        <p14:creationId xmlns:p14="http://schemas.microsoft.com/office/powerpoint/2010/main" val="350000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91" y="-27296"/>
            <a:ext cx="12301182" cy="855082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ipsa 6"/>
          <p:cNvSpPr/>
          <p:nvPr/>
        </p:nvSpPr>
        <p:spPr>
          <a:xfrm>
            <a:off x="150126" y="252412"/>
            <a:ext cx="6960358" cy="6858000"/>
          </a:xfrm>
          <a:prstGeom prst="ellipse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18906" y="519787"/>
            <a:ext cx="5506421" cy="1600200"/>
          </a:xfrm>
        </p:spPr>
        <p:txBody>
          <a:bodyPr>
            <a:noAutofit/>
          </a:bodyPr>
          <a:lstStyle/>
          <a:p>
            <a:r>
              <a:rPr lang="pl-PL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Położenie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252858" y="2099587"/>
            <a:ext cx="5110636" cy="3811588"/>
          </a:xfrm>
        </p:spPr>
        <p:txBody>
          <a:bodyPr>
            <a:noAutofit/>
          </a:bodyPr>
          <a:lstStyle/>
          <a:p>
            <a:r>
              <a:rPr lang="pl-PL" altLang="pl-PL" sz="3600" b="1" dirty="0">
                <a:latin typeface="Garamond" panose="02020404030301010803" pitchFamily="18" charset="0"/>
                <a:ea typeface="Segoe UI Symbol" panose="020B0502040204020203" pitchFamily="34" charset="0"/>
              </a:rPr>
              <a:t>Miasto Lipiany – leży </a:t>
            </a:r>
            <a:br>
              <a:rPr lang="pl-PL" altLang="pl-PL" sz="3600" b="1" dirty="0">
                <a:latin typeface="Garamond" panose="02020404030301010803" pitchFamily="18" charset="0"/>
                <a:ea typeface="Segoe UI Symbol" panose="020B0502040204020203" pitchFamily="34" charset="0"/>
              </a:rPr>
            </a:br>
            <a:r>
              <a:rPr lang="pl-PL" altLang="pl-PL" sz="3600" b="1" dirty="0">
                <a:latin typeface="Garamond" panose="02020404030301010803" pitchFamily="18" charset="0"/>
                <a:ea typeface="Segoe UI Symbol" panose="020B0502040204020203" pitchFamily="34" charset="0"/>
              </a:rPr>
              <a:t>w województwie zachodniopomorskim </a:t>
            </a:r>
            <a:br>
              <a:rPr lang="pl-PL" altLang="pl-PL" sz="3600" b="1" dirty="0">
                <a:latin typeface="Garamond" panose="02020404030301010803" pitchFamily="18" charset="0"/>
                <a:ea typeface="Segoe UI Symbol" panose="020B0502040204020203" pitchFamily="34" charset="0"/>
              </a:rPr>
            </a:br>
            <a:r>
              <a:rPr lang="pl-PL" altLang="pl-PL" sz="3600" b="1" dirty="0">
                <a:latin typeface="Garamond" panose="02020404030301010803" pitchFamily="18" charset="0"/>
                <a:ea typeface="Segoe UI Symbol" panose="020B0502040204020203" pitchFamily="34" charset="0"/>
              </a:rPr>
              <a:t>na atrakcyjnym turystycznie </a:t>
            </a:r>
            <a:br>
              <a:rPr lang="pl-PL" altLang="pl-PL" sz="3600" b="1" dirty="0">
                <a:latin typeface="Garamond" panose="02020404030301010803" pitchFamily="18" charset="0"/>
                <a:ea typeface="Segoe UI Symbol" panose="020B0502040204020203" pitchFamily="34" charset="0"/>
              </a:rPr>
            </a:br>
            <a:r>
              <a:rPr lang="pl-PL" altLang="pl-PL" sz="3600" b="1" dirty="0">
                <a:latin typeface="Garamond" panose="02020404030301010803" pitchFamily="18" charset="0"/>
                <a:ea typeface="Segoe UI Symbol" panose="020B0502040204020203" pitchFamily="34" charset="0"/>
              </a:rPr>
              <a:t>Pojezierzu Myśliborskim</a:t>
            </a:r>
            <a:endParaRPr lang="pl-PL" sz="3600" b="1" dirty="0">
              <a:latin typeface="Garamond" panose="02020404030301010803" pitchFamily="18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35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15" y="0"/>
            <a:ext cx="5143500" cy="6858000"/>
          </a:xfrm>
          <a:prstGeom prst="rect">
            <a:avLst/>
          </a:prstGeom>
        </p:spPr>
      </p:pic>
      <p:sp>
        <p:nvSpPr>
          <p:cNvPr id="4" name="Prostokąt z rogami ściętymi po przekątnej 3"/>
          <p:cNvSpPr/>
          <p:nvPr/>
        </p:nvSpPr>
        <p:spPr>
          <a:xfrm>
            <a:off x="234779" y="500062"/>
            <a:ext cx="6090381" cy="5405718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2137" y="500062"/>
            <a:ext cx="5382169" cy="6124856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Przez miasteczko przepływa rzeka Myśla, która swój początek bierze w okolicy wsi Rychnów koło Barlinka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a uchodzi do rzeki Odry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9246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" t="20298" r="112" b="-149"/>
          <a:stretch/>
        </p:blipFill>
        <p:spPr>
          <a:xfrm>
            <a:off x="0" y="0"/>
            <a:ext cx="12192000" cy="7301552"/>
          </a:xfrm>
        </p:spPr>
      </p:pic>
      <p:grpSp>
        <p:nvGrpSpPr>
          <p:cNvPr id="9" name="Grupa 8"/>
          <p:cNvGrpSpPr/>
          <p:nvPr/>
        </p:nvGrpSpPr>
        <p:grpSpPr>
          <a:xfrm>
            <a:off x="-1842448" y="-27296"/>
            <a:ext cx="9384542" cy="7356143"/>
            <a:chOff x="-1842448" y="0"/>
            <a:chExt cx="9384542" cy="7356143"/>
          </a:xfrm>
        </p:grpSpPr>
        <p:sp>
          <p:nvSpPr>
            <p:cNvPr id="5" name="Równoległobok 4"/>
            <p:cNvSpPr/>
            <p:nvPr/>
          </p:nvSpPr>
          <p:spPr>
            <a:xfrm>
              <a:off x="-1842448" y="0"/>
              <a:ext cx="8461612" cy="7356143"/>
            </a:xfrm>
            <a:prstGeom prst="parallelogram">
              <a:avLst/>
            </a:prstGeom>
            <a:solidFill>
              <a:srgbClr val="245A8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Równoległobok 7"/>
            <p:cNvSpPr/>
            <p:nvPr/>
          </p:nvSpPr>
          <p:spPr>
            <a:xfrm>
              <a:off x="-919518" y="0"/>
              <a:ext cx="8461612" cy="7356143"/>
            </a:xfrm>
            <a:prstGeom prst="parallelogram">
              <a:avLst/>
            </a:prstGeom>
            <a:solidFill>
              <a:srgbClr val="245A8C">
                <a:alpha val="1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384630" y="335803"/>
            <a:ext cx="6400800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 lipiańskiego krajobrazu charakterystyczne są liczne jeziora polodowcowe zwykle rynnowe, wyżłobione przez lądolód, wypełnione wodą spływającą </a:t>
            </a:r>
          </a:p>
          <a:p>
            <a:r>
              <a:rPr lang="pl-PL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lodowca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altLang="pl-PL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altLang="pl-PL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0521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6623"/>
            <a:ext cx="12174181" cy="8087223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3220872" y="163197"/>
            <a:ext cx="8843749" cy="1716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Elipsa 3"/>
          <p:cNvSpPr/>
          <p:nvPr/>
        </p:nvSpPr>
        <p:spPr>
          <a:xfrm>
            <a:off x="-1942532" y="0"/>
            <a:ext cx="8038532" cy="6850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06821" y="661722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pl-PL" sz="4900" b="1" dirty="0">
                <a:solidFill>
                  <a:schemeClr val="bg1"/>
                </a:solidFill>
                <a:latin typeface="Garamond" panose="02020404030301010803" pitchFamily="18" charset="0"/>
              </a:rPr>
              <a:t>W granicach </a:t>
            </a:r>
            <a:r>
              <a:rPr lang="pl-PL" altLang="pl-PL" sz="4900" b="1" dirty="0">
                <a:solidFill>
                  <a:schemeClr val="bg1"/>
                </a:solidFill>
                <a:latin typeface="Garamond" panose="02020404030301010803" pitchFamily="18" charset="0"/>
              </a:rPr>
              <a:t>gminy </a:t>
            </a:r>
            <a:br>
              <a:rPr lang="pl-PL" altLang="pl-PL" sz="4900" b="1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pl-PL" altLang="pl-PL" sz="4900" b="1" dirty="0">
                <a:solidFill>
                  <a:schemeClr val="bg1"/>
                </a:solidFill>
                <a:latin typeface="Garamond" panose="02020404030301010803" pitchFamily="18" charset="0"/>
              </a:rPr>
              <a:t>znajduje </a:t>
            </a:r>
            <a:r>
              <a:rPr lang="pl-PL" altLang="pl-PL" sz="4900" b="1" u="sng" dirty="0">
                <a:solidFill>
                  <a:schemeClr val="bg1"/>
                </a:solidFill>
                <a:latin typeface="Garamond" panose="02020404030301010803" pitchFamily="18" charset="0"/>
              </a:rPr>
              <a:t>15 jezior </a:t>
            </a:r>
            <a:br>
              <a:rPr lang="pl-PL" altLang="pl-PL" sz="96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endParaRPr lang="pl-PL" altLang="pl-PL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6881" y="582362"/>
            <a:ext cx="5153168" cy="4366134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lnSpc>
                <a:spcPct val="120000"/>
              </a:lnSpc>
            </a:pPr>
            <a:r>
              <a:rPr lang="pl-PL" altLang="pl-PL" sz="11200" b="1" dirty="0">
                <a:solidFill>
                  <a:srgbClr val="000000"/>
                </a:solidFill>
                <a:latin typeface="Garamond" panose="02020404030301010803" pitchFamily="18" charset="0"/>
              </a:rPr>
              <a:t>Chłop (33 m głębokości)</a:t>
            </a:r>
          </a:p>
          <a:p>
            <a:pPr marL="285750" indent="-285750">
              <a:lnSpc>
                <a:spcPct val="120000"/>
              </a:lnSpc>
            </a:pPr>
            <a:r>
              <a:rPr lang="pl-PL" altLang="pl-PL" sz="11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Grochacz</a:t>
            </a:r>
            <a:r>
              <a:rPr lang="pl-PL" altLang="pl-PL" sz="11200" b="1" dirty="0">
                <a:solidFill>
                  <a:srgbClr val="000000"/>
                </a:solidFill>
                <a:latin typeface="Garamond" panose="02020404030301010803" pitchFamily="18" charset="0"/>
              </a:rPr>
              <a:t> (Grodzkie)</a:t>
            </a:r>
          </a:p>
          <a:p>
            <a:pPr marL="285750" indent="-285750">
              <a:lnSpc>
                <a:spcPct val="120000"/>
              </a:lnSpc>
            </a:pPr>
            <a:r>
              <a:rPr lang="pl-PL" altLang="pl-PL" sz="11200" b="1" dirty="0">
                <a:solidFill>
                  <a:srgbClr val="000000"/>
                </a:solidFill>
                <a:latin typeface="Garamond" panose="02020404030301010803" pitchFamily="18" charset="0"/>
              </a:rPr>
              <a:t>Celne</a:t>
            </a:r>
          </a:p>
          <a:p>
            <a:pPr marL="285750" indent="-285750">
              <a:lnSpc>
                <a:spcPct val="120000"/>
              </a:lnSpc>
            </a:pPr>
            <a:r>
              <a:rPr lang="pl-PL" altLang="pl-PL" sz="11200" b="1" dirty="0">
                <a:solidFill>
                  <a:srgbClr val="000000"/>
                </a:solidFill>
                <a:latin typeface="Garamond" panose="02020404030301010803" pitchFamily="18" charset="0"/>
              </a:rPr>
              <a:t>Kościelne (Lipiańskie Południowe)</a:t>
            </a:r>
          </a:p>
          <a:p>
            <a:pPr marL="285750" indent="-285750">
              <a:lnSpc>
                <a:spcPct val="120000"/>
              </a:lnSpc>
            </a:pPr>
            <a:r>
              <a:rPr lang="pl-PL" altLang="pl-PL" sz="11200" b="1" dirty="0">
                <a:solidFill>
                  <a:srgbClr val="000000"/>
                </a:solidFill>
                <a:latin typeface="Garamond" panose="02020404030301010803" pitchFamily="18" charset="0"/>
              </a:rPr>
              <a:t>Wądół (Wendel lub </a:t>
            </a:r>
            <a:r>
              <a:rPr lang="pl-PL" altLang="pl-PL" sz="11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Wendyjskie</a:t>
            </a:r>
            <a:r>
              <a:rPr lang="pl-PL" altLang="pl-PL" sz="11200" b="1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  <a:p>
            <a:pPr marL="285750" indent="-285750">
              <a:lnSpc>
                <a:spcPct val="120000"/>
              </a:lnSpc>
            </a:pPr>
            <a:r>
              <a:rPr lang="pl-PL" altLang="pl-PL" sz="11200" b="1" dirty="0">
                <a:solidFill>
                  <a:srgbClr val="000000"/>
                </a:solidFill>
                <a:latin typeface="Garamond" panose="02020404030301010803" pitchFamily="18" charset="0"/>
              </a:rPr>
              <a:t>Będzin</a:t>
            </a:r>
          </a:p>
          <a:p>
            <a:pPr marL="285750" indent="-285750">
              <a:lnSpc>
                <a:spcPct val="120000"/>
              </a:lnSpc>
            </a:pPr>
            <a:r>
              <a:rPr lang="pl-PL" altLang="pl-PL" sz="11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Derczewskie</a:t>
            </a:r>
            <a:endParaRPr lang="pl-PL" altLang="pl-PL" sz="112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20000"/>
              </a:lnSpc>
            </a:pPr>
            <a:r>
              <a:rPr lang="pl-PL" altLang="pl-PL" sz="11200" b="1" dirty="0">
                <a:solidFill>
                  <a:srgbClr val="000000"/>
                </a:solidFill>
                <a:latin typeface="Garamond" panose="02020404030301010803" pitchFamily="18" charset="0"/>
              </a:rPr>
              <a:t>Skrzynka Małe</a:t>
            </a:r>
          </a:p>
          <a:p>
            <a:pPr marL="285750" indent="-285750">
              <a:lnSpc>
                <a:spcPct val="120000"/>
              </a:lnSpc>
            </a:pPr>
            <a:r>
              <a:rPr lang="pl-PL" altLang="pl-PL" sz="11200" b="1" dirty="0">
                <a:solidFill>
                  <a:srgbClr val="000000"/>
                </a:solidFill>
                <a:latin typeface="Garamond" panose="02020404030301010803" pitchFamily="18" charset="0"/>
              </a:rPr>
              <a:t>Sitno Wielkie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859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743" y="-1"/>
            <a:ext cx="10129085" cy="6858000"/>
          </a:xfrm>
          <a:effectLst>
            <a:outerShdw blurRad="50800" dist="1397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9530686" y="806743"/>
            <a:ext cx="2661314" cy="52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l-PL" altLang="pl-PL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Dawniej jezioro Chłop  i </a:t>
            </a:r>
            <a:r>
              <a:rPr lang="pl-PL" altLang="pl-PL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Grochacz</a:t>
            </a:r>
            <a:r>
              <a:rPr lang="pl-PL" altLang="pl-PL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pl-PL" altLang="pl-PL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nazywano Bliźniakami.</a:t>
            </a:r>
          </a:p>
          <a:p>
            <a:pPr algn="ctr">
              <a:lnSpc>
                <a:spcPct val="120000"/>
              </a:lnSpc>
            </a:pPr>
            <a:endParaRPr lang="pl-PL" altLang="pl-PL" sz="24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pl-PL" altLang="pl-PL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Przesmyk łączący Jezioro </a:t>
            </a:r>
            <a:r>
              <a:rPr lang="pl-PL" altLang="pl-PL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Grochacz</a:t>
            </a:r>
            <a:endParaRPr lang="pl-PL" altLang="pl-PL" sz="24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pl-PL" altLang="pl-PL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i Chłop nosi nazwę Diabelska Grobla lub Czarcia Grobla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98415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75" y="-2063235"/>
            <a:ext cx="12651475" cy="9476394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66262" y="3217459"/>
            <a:ext cx="6557299" cy="1112293"/>
          </a:xfrm>
        </p:spPr>
        <p:txBody>
          <a:bodyPr>
            <a:normAutofit fontScale="90000"/>
          </a:bodyPr>
          <a:lstStyle/>
          <a:p>
            <a:r>
              <a:rPr lang="pl-PL" altLang="pl-PL" sz="8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”Jezioro Jasne”</a:t>
            </a:r>
            <a:br>
              <a:rPr lang="pl-PL" altLang="pl-PL" i="1" dirty="0">
                <a:latin typeface="Garamond" panose="02020404030301010803" pitchFamily="18" charset="0"/>
              </a:rPr>
            </a:br>
            <a:br>
              <a:rPr lang="pl-PL" altLang="pl-PL" b="1" dirty="0">
                <a:latin typeface="wofDaytime" pitchFamily="2" charset="0"/>
              </a:rPr>
            </a:br>
            <a:endParaRPr lang="pl-PL" dirty="0"/>
          </a:p>
        </p:txBody>
      </p:sp>
      <p:sp>
        <p:nvSpPr>
          <p:cNvPr id="6" name="Prostokąt z rogami ściętymi po przekątnej 5"/>
          <p:cNvSpPr/>
          <p:nvPr/>
        </p:nvSpPr>
        <p:spPr>
          <a:xfrm>
            <a:off x="72788" y="177421"/>
            <a:ext cx="5568287" cy="3985146"/>
          </a:xfrm>
          <a:prstGeom prst="snip2Diag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342900" dist="381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40448" y="177421"/>
            <a:ext cx="4632965" cy="3193576"/>
          </a:xfrm>
        </p:spPr>
        <p:txBody>
          <a:bodyPr>
            <a:noAutofit/>
          </a:bodyPr>
          <a:lstStyle/>
          <a:p>
            <a:r>
              <a:rPr lang="pl-PL" altLang="pl-PL" sz="3600" b="1" dirty="0">
                <a:solidFill>
                  <a:schemeClr val="bg1"/>
                </a:solidFill>
                <a:latin typeface="Garamond" panose="02020404030301010803" pitchFamily="18" charset="0"/>
              </a:rPr>
              <a:t>Rezerwat florystyczny, </a:t>
            </a:r>
            <a:br>
              <a:rPr lang="pl-PL" altLang="pl-PL" sz="3600" b="1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pl-PL" altLang="pl-PL" sz="3600" b="1" dirty="0">
                <a:solidFill>
                  <a:schemeClr val="bg1"/>
                </a:solidFill>
                <a:latin typeface="Garamond" panose="02020404030301010803" pitchFamily="18" charset="0"/>
              </a:rPr>
              <a:t>pow. 145 ha, </a:t>
            </a:r>
            <a:br>
              <a:rPr lang="pl-PL" altLang="pl-PL" sz="3600" b="1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pl-PL" altLang="pl-PL" sz="3600" b="1" dirty="0">
                <a:solidFill>
                  <a:schemeClr val="bg1"/>
                </a:solidFill>
                <a:latin typeface="Garamond" panose="02020404030301010803" pitchFamily="18" charset="0"/>
              </a:rPr>
              <a:t>położony w pobliżu miejscowości Mielęcinek,</a:t>
            </a:r>
            <a:br>
              <a:rPr lang="pl-PL" altLang="pl-PL" sz="3600" b="1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pl-PL" altLang="pl-PL" sz="3600" b="1" dirty="0">
                <a:solidFill>
                  <a:schemeClr val="bg1"/>
                </a:solidFill>
                <a:latin typeface="Garamond" panose="02020404030301010803" pitchFamily="18" charset="0"/>
              </a:rPr>
              <a:t>w gminie Lipiany, utworzony</a:t>
            </a:r>
            <a:br>
              <a:rPr lang="pl-PL" altLang="pl-PL" sz="3600" b="1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pl-PL" altLang="pl-PL" sz="3600" b="1" dirty="0">
                <a:solidFill>
                  <a:schemeClr val="bg1"/>
                </a:solidFill>
                <a:latin typeface="Garamond" panose="02020404030301010803" pitchFamily="18" charset="0"/>
              </a:rPr>
              <a:t>w 1973 roku.</a:t>
            </a:r>
            <a:endParaRPr lang="pl-P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4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r="4830"/>
          <a:stretch>
            <a:fillRect/>
          </a:stretch>
        </p:blipFill>
        <p:spPr>
          <a:xfrm>
            <a:off x="-344380" y="23718"/>
            <a:ext cx="12669672" cy="10004088"/>
          </a:xfrm>
        </p:spPr>
      </p:pic>
      <p:sp>
        <p:nvSpPr>
          <p:cNvPr id="7" name="Prostokąt 6"/>
          <p:cNvSpPr/>
          <p:nvPr/>
        </p:nvSpPr>
        <p:spPr>
          <a:xfrm>
            <a:off x="215177" y="259307"/>
            <a:ext cx="9826388" cy="2472186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8593" y="1214650"/>
            <a:ext cx="9259556" cy="1313929"/>
          </a:xfrm>
        </p:spPr>
        <p:txBody>
          <a:bodyPr>
            <a:noAutofit/>
          </a:bodyPr>
          <a:lstStyle/>
          <a:p>
            <a:r>
              <a:rPr lang="pl-PL" altLang="pl-PL" sz="5400" b="1" dirty="0">
                <a:solidFill>
                  <a:schemeClr val="bg1"/>
                </a:solidFill>
                <a:latin typeface="Garamond" panose="02020404030301010803" pitchFamily="18" charset="0"/>
              </a:rPr>
              <a:t>Pod ochroną znajduje się tu płytko nagrzewająca się odnoga jeziora.</a:t>
            </a:r>
            <a:endParaRPr lang="pl-PL" sz="5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Prostokąt ze ściętym rogiem 8"/>
          <p:cNvSpPr/>
          <p:nvPr/>
        </p:nvSpPr>
        <p:spPr>
          <a:xfrm>
            <a:off x="215177" y="2831638"/>
            <a:ext cx="5612417" cy="4306141"/>
          </a:xfrm>
          <a:prstGeom prst="snip1Rect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03059" y="3011437"/>
            <a:ext cx="4423557" cy="3811588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pl-PL" altLang="pl-PL" sz="3200" b="1" dirty="0">
                <a:solidFill>
                  <a:schemeClr val="bg1"/>
                </a:solidFill>
              </a:rPr>
              <a:t>Największą osobliwością jest  wolfia </a:t>
            </a:r>
            <a:r>
              <a:rPr lang="pl-PL" altLang="pl-PL" sz="3200" b="1" dirty="0" err="1">
                <a:solidFill>
                  <a:schemeClr val="bg1"/>
                </a:solidFill>
              </a:rPr>
              <a:t>bezkorzeniowa</a:t>
            </a:r>
            <a:r>
              <a:rPr lang="pl-PL" altLang="pl-PL" sz="3200" b="1" dirty="0">
                <a:solidFill>
                  <a:schemeClr val="bg1"/>
                </a:solidFill>
              </a:rPr>
              <a:t>, znana z  nielicznych tylko stanowisk w kraju. To najmniejsza  roślina naczyniowa, </a:t>
            </a:r>
            <a:br>
              <a:rPr lang="pl-PL" altLang="pl-PL" sz="3200" b="1" dirty="0">
                <a:solidFill>
                  <a:schemeClr val="bg1"/>
                </a:solidFill>
              </a:rPr>
            </a:br>
            <a:r>
              <a:rPr lang="pl-PL" altLang="pl-PL" sz="3200" b="1" dirty="0">
                <a:solidFill>
                  <a:schemeClr val="bg1"/>
                </a:solidFill>
              </a:rPr>
              <a:t>wielkości 1-1,5mm</a:t>
            </a:r>
          </a:p>
        </p:txBody>
      </p:sp>
    </p:spTree>
    <p:extLst>
      <p:ext uri="{BB962C8B-B14F-4D97-AF65-F5344CB8AC3E}">
        <p14:creationId xmlns:p14="http://schemas.microsoft.com/office/powerpoint/2010/main" val="17266189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903</Words>
  <Application>Microsoft Office PowerPoint</Application>
  <PresentationFormat>Panoramiczny</PresentationFormat>
  <Paragraphs>110</Paragraphs>
  <Slides>29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29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Courier New</vt:lpstr>
      <vt:lpstr>Garamond</vt:lpstr>
      <vt:lpstr>Segoe UI Symbol</vt:lpstr>
      <vt:lpstr>wofDaytime</vt:lpstr>
      <vt:lpstr>Motyw pakietu Office</vt:lpstr>
      <vt:lpstr>CorelDRAW</vt:lpstr>
      <vt:lpstr>Obraz - mapa bitowa</vt:lpstr>
      <vt:lpstr>O czym  szumią  lipy</vt:lpstr>
      <vt:lpstr>Informacje  o mieście</vt:lpstr>
      <vt:lpstr>Położenie</vt:lpstr>
      <vt:lpstr>Przez miasteczko przepływa rzeka Myśla, która swój początek bierze w okolicy wsi Rychnów koło Barlinka  a uchodzi do rzeki Odry </vt:lpstr>
      <vt:lpstr>Prezentacja programu PowerPoint</vt:lpstr>
      <vt:lpstr>W granicach gminy  znajduje 15 jezior  </vt:lpstr>
      <vt:lpstr>Prezentacja programu PowerPoint</vt:lpstr>
      <vt:lpstr>”Jezioro Jasne”  </vt:lpstr>
      <vt:lpstr>Pod ochroną znajduje się tu płytko nagrzewająca się odnoga jeziora.</vt:lpstr>
      <vt:lpstr>Zabytki miasta</vt:lpstr>
      <vt:lpstr>Na rynku wznosi się klasycystyczny ratusz  z XVIII wieku </vt:lpstr>
      <vt:lpstr>Prezentacja programu PowerPoint</vt:lpstr>
      <vt:lpstr>Prezentacja programu PowerPoint</vt:lpstr>
      <vt:lpstr>Pożar kościoła w 1911 roku</vt:lpstr>
      <vt:lpstr>Obecna bryła kościoła pochodzi  z XIX wieku</vt:lpstr>
      <vt:lpstr>Dąb Pokoju – na rynku  w środku miasteczka rośnie dąb – pomnik przyrody. Dnia 18 stycznia 1816 r. mieszkańcy Lipian zasadzili dziesięcioletni dąb. Uczcili drugi pokój paryski (25 listopada 1815r.) i zwycięstwo nad Napoleonem I. </vt:lpstr>
      <vt:lpstr>Brama Pyrzycka  z XIV w. </vt:lpstr>
      <vt:lpstr>Prezentacja programu PowerPoint</vt:lpstr>
      <vt:lpstr>Na zdjęciu budynek  w którym znajdowało się lipiańskie kino „Wiedza”</vt:lpstr>
      <vt:lpstr>Miasta Partnerskie </vt:lpstr>
      <vt:lpstr>Ogólnopolski Przegląd Zespołów Folklorystycznych odbywał się  w Lipianach  od 1985 r.</vt:lpstr>
      <vt:lpstr>Budynek szkolny powstał na początku XX wieku. Zbudowano go w stylu barokowo – klasycystycznym.  Na półkoliście zakończonym dawnym wejściu do wewnątrz umieszczony jest herb miasta i płaskorzeźba przedstawiająca dzieci idące do szkoły</vt:lpstr>
      <vt:lpstr>Szkolne Koło PTTK  od 2001 roku organizuje rajdy sobótkowe, w których uczestniczą uczniowie i nauczyciele ze szkół naszego powiatu. Celem tych spotkań jest kultywowanie obrzędów związanych z tradycją Nocy Świętojańskiej oraz integracja dzieci i młodzieży z powiatu pyrzyckiego.</vt:lpstr>
      <vt:lpstr>Z kart historii lipiańskiej  szkoły</vt:lpstr>
      <vt:lpstr>Prezentacja programu PowerPoint</vt:lpstr>
      <vt:lpstr>Prezentacja programu PowerPoint</vt:lpstr>
      <vt:lpstr>Prezentacja programu PowerPoint</vt:lpstr>
      <vt:lpstr>HYMN SZKOŁY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czym szumią lipy</dc:title>
  <dc:creator>admin</dc:creator>
  <cp:lastModifiedBy>Krzysztof Trojanowski</cp:lastModifiedBy>
  <cp:revision>77</cp:revision>
  <dcterms:created xsi:type="dcterms:W3CDTF">2020-02-19T11:24:07Z</dcterms:created>
  <dcterms:modified xsi:type="dcterms:W3CDTF">2020-10-08T19:44:26Z</dcterms:modified>
</cp:coreProperties>
</file>